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0" r:id="rId3"/>
    <p:sldId id="272" r:id="rId4"/>
    <p:sldId id="271" r:id="rId5"/>
    <p:sldId id="280" r:id="rId6"/>
    <p:sldId id="275" r:id="rId7"/>
    <p:sldId id="273" r:id="rId8"/>
    <p:sldId id="276" r:id="rId9"/>
    <p:sldId id="274" r:id="rId10"/>
    <p:sldId id="260"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2287" autoAdjust="0"/>
  </p:normalViewPr>
  <p:slideViewPr>
    <p:cSldViewPr snapToGrid="0">
      <p:cViewPr varScale="1">
        <p:scale>
          <a:sx n="66" d="100"/>
          <a:sy n="66" d="100"/>
        </p:scale>
        <p:origin x="13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CB509-D96E-4A07-A16C-70785B9DEBA0}" type="datetimeFigureOut">
              <a:rPr lang="en-US" smtClean="0"/>
              <a:t>9/4/2015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77CD94-8F6F-4C18-9C50-ED898718E578}" type="slidenum">
              <a:rPr lang="en-US" smtClean="0"/>
              <a:t>‹#›</a:t>
            </a:fld>
            <a:endParaRPr lang="en-US"/>
          </a:p>
        </p:txBody>
      </p:sp>
    </p:spTree>
    <p:extLst>
      <p:ext uri="{BB962C8B-B14F-4D97-AF65-F5344CB8AC3E}">
        <p14:creationId xmlns:p14="http://schemas.microsoft.com/office/powerpoint/2010/main" val="297134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Titus, and if you didn’t already know, I’m a big fan of Hacker News.</a:t>
            </a:r>
            <a:r>
              <a:rPr lang="en-US" baseline="0" dirty="0" smtClean="0"/>
              <a:t> Today I’m going to talk to you about our new ideas in using social news websites like Hacker News to help qualitative research conduct their research more effectively and confidently.</a:t>
            </a:r>
          </a:p>
        </p:txBody>
      </p:sp>
      <p:sp>
        <p:nvSpPr>
          <p:cNvPr id="4" name="Slide Number Placeholder 3"/>
          <p:cNvSpPr>
            <a:spLocks noGrp="1"/>
          </p:cNvSpPr>
          <p:nvPr>
            <p:ph type="sldNum" sz="quarter" idx="10"/>
          </p:nvPr>
        </p:nvSpPr>
        <p:spPr/>
        <p:txBody>
          <a:bodyPr/>
          <a:lstStyle/>
          <a:p>
            <a:fld id="{1B77CD94-8F6F-4C18-9C50-ED898718E578}" type="slidenum">
              <a:rPr lang="en-US" smtClean="0"/>
              <a:t>1</a:t>
            </a:fld>
            <a:endParaRPr lang="en-US"/>
          </a:p>
        </p:txBody>
      </p:sp>
    </p:spTree>
    <p:extLst>
      <p:ext uri="{BB962C8B-B14F-4D97-AF65-F5344CB8AC3E}">
        <p14:creationId xmlns:p14="http://schemas.microsoft.com/office/powerpoint/2010/main" val="3906230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industry, we like to say that software problems are people problems.</a:t>
            </a:r>
          </a:p>
          <a:p>
            <a:r>
              <a:rPr lang="en-US" dirty="0" smtClean="0"/>
              <a:t>Quantitative analysis gives us one statistics</a:t>
            </a:r>
            <a:r>
              <a:rPr lang="en-US" baseline="0" dirty="0" smtClean="0"/>
              <a:t> lens of insight, its through qualitative methods, such as interviews, that we can understand the stories and experiences of software developers and their activities, in a level of richness and detail, that, in opinion, would be otherwise unattainable. That’s the value that qualitative research can bring to the table. It’s the stories of the developers themselves, contextualized in their own words.</a:t>
            </a:r>
          </a:p>
        </p:txBody>
      </p:sp>
      <p:sp>
        <p:nvSpPr>
          <p:cNvPr id="4" name="Slide Number Placeholder 3"/>
          <p:cNvSpPr>
            <a:spLocks noGrp="1"/>
          </p:cNvSpPr>
          <p:nvPr>
            <p:ph type="sldNum" sz="quarter" idx="10"/>
          </p:nvPr>
        </p:nvSpPr>
        <p:spPr/>
        <p:txBody>
          <a:bodyPr/>
          <a:lstStyle/>
          <a:p>
            <a:fld id="{1B77CD94-8F6F-4C18-9C50-ED898718E578}" type="slidenum">
              <a:rPr lang="en-US" smtClean="0"/>
              <a:t>2</a:t>
            </a:fld>
            <a:endParaRPr lang="en-US"/>
          </a:p>
        </p:txBody>
      </p:sp>
    </p:spTree>
    <p:extLst>
      <p:ext uri="{BB962C8B-B14F-4D97-AF65-F5344CB8AC3E}">
        <p14:creationId xmlns:p14="http://schemas.microsoft.com/office/powerpoint/2010/main" val="50329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surprising that these types of social science methods get applied to software engineering research.</a:t>
            </a:r>
            <a:endParaRPr lang="en-US" dirty="0" smtClean="0"/>
          </a:p>
          <a:p>
            <a:r>
              <a:rPr lang="en-US" dirty="0" smtClean="0"/>
              <a:t>Certain types of tools = run in your editor and help you improve your</a:t>
            </a:r>
            <a:r>
              <a:rPr lang="en-US" baseline="0" dirty="0" smtClean="0"/>
              <a:t> code in many different dimensions, such as using secure APIs.</a:t>
            </a:r>
          </a:p>
          <a:p>
            <a:endParaRPr lang="en-US" dirty="0"/>
          </a:p>
        </p:txBody>
      </p:sp>
      <p:sp>
        <p:nvSpPr>
          <p:cNvPr id="4" name="Slide Number Placeholder 3"/>
          <p:cNvSpPr>
            <a:spLocks noGrp="1"/>
          </p:cNvSpPr>
          <p:nvPr>
            <p:ph type="sldNum" sz="quarter" idx="10"/>
          </p:nvPr>
        </p:nvSpPr>
        <p:spPr/>
        <p:txBody>
          <a:bodyPr/>
          <a:lstStyle/>
          <a:p>
            <a:fld id="{1B77CD94-8F6F-4C18-9C50-ED898718E578}" type="slidenum">
              <a:rPr lang="en-US" smtClean="0"/>
              <a:t>3</a:t>
            </a:fld>
            <a:endParaRPr lang="en-US"/>
          </a:p>
        </p:txBody>
      </p:sp>
    </p:spTree>
    <p:extLst>
      <p:ext uri="{BB962C8B-B14F-4D97-AF65-F5344CB8AC3E}">
        <p14:creationId xmlns:p14="http://schemas.microsoft.com/office/powerpoint/2010/main" val="429185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TODO(tbarik):</a:t>
            </a:r>
            <a:r>
              <a:rPr lang="en-US" baseline="0" dirty="0" smtClean="0"/>
              <a:t> Change to animation.</a:t>
            </a:r>
          </a:p>
          <a:p>
            <a:r>
              <a:rPr lang="en-US" baseline="0" dirty="0" smtClean="0"/>
              <a:t>Grounded theory</a:t>
            </a:r>
          </a:p>
          <a:p>
            <a:endParaRPr lang="en-US" baseline="0" dirty="0" smtClean="0"/>
          </a:p>
          <a:p>
            <a:r>
              <a:rPr lang="en-US" baseline="0" dirty="0" smtClean="0"/>
              <a:t>Clerical effort</a:t>
            </a:r>
          </a:p>
          <a:p>
            <a:r>
              <a:rPr lang="en-US" baseline="0" dirty="0" smtClean="0"/>
              <a:t>Connectivity tissue to bind all of these stories</a:t>
            </a:r>
          </a:p>
          <a:p>
            <a:endParaRPr lang="en-US" baseline="0" dirty="0" smtClean="0"/>
          </a:p>
          <a:p>
            <a:r>
              <a:rPr lang="en-US" baseline="0" dirty="0" smtClean="0"/>
              <a:t>Limited tool support</a:t>
            </a:r>
          </a:p>
          <a:p>
            <a:endParaRPr lang="en-US" baseline="0" dirty="0" smtClean="0"/>
          </a:p>
          <a:p>
            <a:r>
              <a:rPr lang="en-US" baseline="0" dirty="0" smtClean="0"/>
              <a:t>Expense means that we don’t triangulate. </a:t>
            </a:r>
            <a:r>
              <a:rPr lang="en-US" baseline="0" dirty="0" err="1" smtClean="0"/>
              <a:t>Runnin</a:t>
            </a:r>
            <a:r>
              <a:rPr lang="en-US" baseline="0" dirty="0" smtClean="0"/>
              <a:t> this pipeline isn’t justifiable..</a:t>
            </a:r>
          </a:p>
        </p:txBody>
      </p:sp>
      <p:sp>
        <p:nvSpPr>
          <p:cNvPr id="4" name="Slide Number Placeholder 3"/>
          <p:cNvSpPr>
            <a:spLocks noGrp="1"/>
          </p:cNvSpPr>
          <p:nvPr>
            <p:ph type="sldNum" sz="quarter" idx="10"/>
          </p:nvPr>
        </p:nvSpPr>
        <p:spPr/>
        <p:txBody>
          <a:bodyPr/>
          <a:lstStyle/>
          <a:p>
            <a:fld id="{1B77CD94-8F6F-4C18-9C50-ED898718E578}" type="slidenum">
              <a:rPr lang="en-US" smtClean="0"/>
              <a:t>4</a:t>
            </a:fld>
            <a:endParaRPr lang="en-US"/>
          </a:p>
        </p:txBody>
      </p:sp>
    </p:spTree>
    <p:extLst>
      <p:ext uri="{BB962C8B-B14F-4D97-AF65-F5344CB8AC3E}">
        <p14:creationId xmlns:p14="http://schemas.microsoft.com/office/powerpoint/2010/main" val="328338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new idea makes this easier. What</a:t>
            </a:r>
            <a:r>
              <a:rPr lang="en-US" baseline="0" dirty="0" smtClean="0"/>
              <a:t> we’re really trying to capture these qualitative techniques, such as interviews are these stories. But we don’t just tell stories during interviews. Some cognitive psychology would say that storytelling is actually a fundamentally way in which we understand the world. And our insight is that if you have a large and diverse set, it’s probably that many of these stories have already been told – you just have to look for them. HN has over 7.5 million comments, on a diverse of technical-related topics. That’s an information source that we should leverage, and we should be able to do that significantly easier than our traditional pipeline – either to supplement or to replace.</a:t>
            </a:r>
          </a:p>
          <a:p>
            <a:endParaRPr lang="en-US" baseline="0" dirty="0" smtClean="0"/>
          </a:p>
          <a:p>
            <a:r>
              <a:rPr lang="en-US" baseline="0" dirty="0" smtClean="0"/>
              <a:t>Tools synthesize and explore these data sets to generate theory.</a:t>
            </a:r>
          </a:p>
          <a:p>
            <a:endParaRPr lang="en-US" baseline="0" dirty="0" smtClean="0"/>
          </a:p>
        </p:txBody>
      </p:sp>
      <p:sp>
        <p:nvSpPr>
          <p:cNvPr id="4" name="Slide Number Placeholder 3"/>
          <p:cNvSpPr>
            <a:spLocks noGrp="1"/>
          </p:cNvSpPr>
          <p:nvPr>
            <p:ph type="sldNum" sz="quarter" idx="10"/>
          </p:nvPr>
        </p:nvSpPr>
        <p:spPr/>
        <p:txBody>
          <a:bodyPr/>
          <a:lstStyle/>
          <a:p>
            <a:fld id="{1B77CD94-8F6F-4C18-9C50-ED898718E578}" type="slidenum">
              <a:rPr lang="en-US" smtClean="0"/>
              <a:t>5</a:t>
            </a:fld>
            <a:endParaRPr lang="en-US"/>
          </a:p>
        </p:txBody>
      </p:sp>
    </p:spTree>
    <p:extLst>
      <p:ext uri="{BB962C8B-B14F-4D97-AF65-F5344CB8AC3E}">
        <p14:creationId xmlns:p14="http://schemas.microsoft.com/office/powerpoint/2010/main" val="31710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Small </a:t>
            </a:r>
            <a:r>
              <a:rPr lang="en-US" dirty="0" err="1" smtClean="0"/>
              <a:t>disgression</a:t>
            </a:r>
            <a:r>
              <a:rPr lang="en-US" dirty="0" smtClean="0"/>
              <a:t>, context of HN</a:t>
            </a:r>
          </a:p>
          <a:p>
            <a:pPr lvl="1"/>
            <a:r>
              <a:rPr lang="en-US" dirty="0" smtClean="0"/>
              <a:t>attracts highly technical audience. </a:t>
            </a:r>
            <a:r>
              <a:rPr lang="en-US" dirty="0" smtClean="0">
                <a:sym typeface="Wingdings" panose="05000000000000000000" pitchFamily="2" charset="2"/>
              </a:rPr>
              <a:t> communities</a:t>
            </a:r>
            <a:endParaRPr lang="en-US" dirty="0" smtClean="0"/>
          </a:p>
          <a:p>
            <a:pPr lvl="1"/>
            <a:r>
              <a:rPr lang="en-US" dirty="0" smtClean="0"/>
              <a:t>Strict moderation guidelines. Signal/noise</a:t>
            </a:r>
          </a:p>
          <a:p>
            <a:pPr lvl="1"/>
            <a:r>
              <a:rPr lang="en-US" dirty="0" smtClean="0"/>
              <a:t>Comment ranking and points system.</a:t>
            </a:r>
          </a:p>
          <a:p>
            <a:endParaRPr lang="en-US" dirty="0"/>
          </a:p>
        </p:txBody>
      </p:sp>
      <p:sp>
        <p:nvSpPr>
          <p:cNvPr id="4" name="Slide Number Placeholder 3"/>
          <p:cNvSpPr>
            <a:spLocks noGrp="1"/>
          </p:cNvSpPr>
          <p:nvPr>
            <p:ph type="sldNum" sz="quarter" idx="10"/>
          </p:nvPr>
        </p:nvSpPr>
        <p:spPr/>
        <p:txBody>
          <a:bodyPr/>
          <a:lstStyle/>
          <a:p>
            <a:fld id="{1B77CD94-8F6F-4C18-9C50-ED898718E578}" type="slidenum">
              <a:rPr lang="en-US" smtClean="0"/>
              <a:t>6</a:t>
            </a:fld>
            <a:endParaRPr lang="en-US"/>
          </a:p>
        </p:txBody>
      </p:sp>
    </p:spTree>
    <p:extLst>
      <p:ext uri="{BB962C8B-B14F-4D97-AF65-F5344CB8AC3E}">
        <p14:creationId xmlns:p14="http://schemas.microsoft.com/office/powerpoint/2010/main" val="112869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test</a:t>
            </a:r>
            <a:r>
              <a:rPr lang="en-US" baseline="0" dirty="0" smtClean="0"/>
              <a:t> the utility of using HN as an information source, replicated the original study.</a:t>
            </a:r>
          </a:p>
          <a:p>
            <a:r>
              <a:rPr lang="en-US" baseline="0" dirty="0" smtClean="0"/>
              <a:t>First-order approximation interview</a:t>
            </a:r>
          </a:p>
          <a:p>
            <a:r>
              <a:rPr lang="en-US" baseline="0" dirty="0" err="1" smtClean="0"/>
              <a:t>Programatically</a:t>
            </a:r>
            <a:r>
              <a:rPr lang="en-US" baseline="0" dirty="0" smtClean="0"/>
              <a:t>, ran search Card sort…. 600 cards, for 100.</a:t>
            </a:r>
            <a:endParaRPr lang="en-US" dirty="0"/>
          </a:p>
        </p:txBody>
      </p:sp>
      <p:sp>
        <p:nvSpPr>
          <p:cNvPr id="4" name="Slide Number Placeholder 3"/>
          <p:cNvSpPr>
            <a:spLocks noGrp="1"/>
          </p:cNvSpPr>
          <p:nvPr>
            <p:ph type="sldNum" sz="quarter" idx="10"/>
          </p:nvPr>
        </p:nvSpPr>
        <p:spPr/>
        <p:txBody>
          <a:bodyPr/>
          <a:lstStyle/>
          <a:p>
            <a:fld id="{1B77CD94-8F6F-4C18-9C50-ED898718E578}" type="slidenum">
              <a:rPr lang="en-US" smtClean="0"/>
              <a:t>7</a:t>
            </a:fld>
            <a:endParaRPr lang="en-US"/>
          </a:p>
        </p:txBody>
      </p:sp>
    </p:spTree>
    <p:extLst>
      <p:ext uri="{BB962C8B-B14F-4D97-AF65-F5344CB8AC3E}">
        <p14:creationId xmlns:p14="http://schemas.microsoft.com/office/powerpoint/2010/main" val="285065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 steps for free.</a:t>
            </a:r>
            <a:endParaRPr lang="en-US" dirty="0"/>
          </a:p>
        </p:txBody>
      </p:sp>
      <p:sp>
        <p:nvSpPr>
          <p:cNvPr id="4" name="Slide Number Placeholder 3"/>
          <p:cNvSpPr>
            <a:spLocks noGrp="1"/>
          </p:cNvSpPr>
          <p:nvPr>
            <p:ph type="sldNum" sz="quarter" idx="10"/>
          </p:nvPr>
        </p:nvSpPr>
        <p:spPr/>
        <p:txBody>
          <a:bodyPr/>
          <a:lstStyle/>
          <a:p>
            <a:fld id="{1B77CD94-8F6F-4C18-9C50-ED898718E578}" type="slidenum">
              <a:rPr lang="en-US" smtClean="0"/>
              <a:t>8</a:t>
            </a:fld>
            <a:endParaRPr lang="en-US"/>
          </a:p>
        </p:txBody>
      </p:sp>
    </p:spTree>
    <p:extLst>
      <p:ext uri="{BB962C8B-B14F-4D97-AF65-F5344CB8AC3E}">
        <p14:creationId xmlns:p14="http://schemas.microsoft.com/office/powerpoint/2010/main" val="333892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Immediate</a:t>
            </a:r>
            <a:r>
              <a:rPr lang="en-US" baseline="0" dirty="0" smtClean="0"/>
              <a:t>, short term to </a:t>
            </a:r>
            <a:endParaRPr lang="en-US" dirty="0"/>
          </a:p>
        </p:txBody>
      </p:sp>
      <p:sp>
        <p:nvSpPr>
          <p:cNvPr id="4" name="Slide Number Placeholder 3"/>
          <p:cNvSpPr>
            <a:spLocks noGrp="1"/>
          </p:cNvSpPr>
          <p:nvPr>
            <p:ph type="sldNum" sz="quarter" idx="10"/>
          </p:nvPr>
        </p:nvSpPr>
        <p:spPr/>
        <p:txBody>
          <a:bodyPr/>
          <a:lstStyle/>
          <a:p>
            <a:fld id="{1B77CD94-8F6F-4C18-9C50-ED898718E578}" type="slidenum">
              <a:rPr lang="en-US" smtClean="0"/>
              <a:t>9</a:t>
            </a:fld>
            <a:endParaRPr lang="en-US"/>
          </a:p>
        </p:txBody>
      </p:sp>
    </p:spTree>
    <p:extLst>
      <p:ext uri="{BB962C8B-B14F-4D97-AF65-F5344CB8AC3E}">
        <p14:creationId xmlns:p14="http://schemas.microsoft.com/office/powerpoint/2010/main" val="298526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Myriad Pro"/>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Myriad Pro" panose="020B0503030403020204"/>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F478E2F-385A-4BF8-BCFC-6391FBF65C16}"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31953356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478E2F-385A-4BF8-BCFC-6391FBF65C16}"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16482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478E2F-385A-4BF8-BCFC-6391FBF65C16}"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689284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yriad Pro"/>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yriad Pro"/>
              </a:defRPr>
            </a:lvl1pPr>
            <a:lvl2pPr>
              <a:defRPr>
                <a:latin typeface="Myriad Pro"/>
              </a:defRPr>
            </a:lvl2pPr>
            <a:lvl3pPr>
              <a:defRPr>
                <a:latin typeface="Myriad Pro"/>
              </a:defRPr>
            </a:lvl3pPr>
            <a:lvl4pPr>
              <a:defRPr>
                <a:latin typeface="Myriad Pro"/>
              </a:defRPr>
            </a:lvl4pPr>
            <a:lvl5pPr>
              <a:defRPr>
                <a:latin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F478E2F-385A-4BF8-BCFC-6391FBF65C16}"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30033605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Myriad Pro"/>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Myriad Pro"/>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CF478E2F-385A-4BF8-BCFC-6391FBF65C16}" type="datetimeFigureOut">
              <a:rPr lang="en-US" smtClean="0"/>
              <a:t>9/4/2015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21343630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yriad Pro"/>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Myriad Pro"/>
              </a:defRPr>
            </a:lvl1pPr>
            <a:lvl2pPr>
              <a:defRPr>
                <a:latin typeface="Myriad Pro"/>
              </a:defRPr>
            </a:lvl2pPr>
            <a:lvl3pPr>
              <a:defRPr>
                <a:latin typeface="Myriad Pro"/>
              </a:defRPr>
            </a:lvl3pPr>
            <a:lvl4pPr>
              <a:defRPr>
                <a:latin typeface="Myriad Pro"/>
              </a:defRPr>
            </a:lvl4pPr>
            <a:lvl5pPr>
              <a:defRPr>
                <a:latin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Myriad Pro"/>
              </a:defRPr>
            </a:lvl1pPr>
            <a:lvl2pPr>
              <a:defRPr>
                <a:latin typeface="Myriad Pro"/>
              </a:defRPr>
            </a:lvl2pPr>
            <a:lvl3pPr>
              <a:defRPr>
                <a:latin typeface="Myriad Pro"/>
              </a:defRPr>
            </a:lvl3pPr>
            <a:lvl4pPr>
              <a:defRPr>
                <a:latin typeface="Myriad Pro"/>
              </a:defRPr>
            </a:lvl4pPr>
            <a:lvl5pPr>
              <a:defRPr>
                <a:latin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F478E2F-385A-4BF8-BCFC-6391FBF65C16}" type="datetimeFigureOut">
              <a:rPr lang="en-US" smtClean="0"/>
              <a:t>9/4/2015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33358850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Myriad Pro"/>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Myriad Pro"/>
              </a:defRPr>
            </a:lvl1pPr>
            <a:lvl2pPr>
              <a:defRPr>
                <a:latin typeface="Myriad Pro"/>
              </a:defRPr>
            </a:lvl2pPr>
            <a:lvl3pPr>
              <a:defRPr>
                <a:latin typeface="Myriad Pro"/>
              </a:defRPr>
            </a:lvl3pPr>
            <a:lvl4pPr>
              <a:defRPr>
                <a:latin typeface="Myriad Pro"/>
              </a:defRPr>
            </a:lvl4pPr>
            <a:lvl5pPr>
              <a:defRPr>
                <a:latin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Myriad Pro"/>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Myriad Pro"/>
              </a:defRPr>
            </a:lvl1pPr>
            <a:lvl2pPr>
              <a:defRPr>
                <a:latin typeface="Myriad Pro"/>
              </a:defRPr>
            </a:lvl2pPr>
            <a:lvl3pPr>
              <a:defRPr>
                <a:latin typeface="Myriad Pro"/>
              </a:defRPr>
            </a:lvl3pPr>
            <a:lvl4pPr>
              <a:defRPr>
                <a:latin typeface="Myriad Pro"/>
              </a:defRPr>
            </a:lvl4pPr>
            <a:lvl5pPr>
              <a:defRPr>
                <a:latin typeface="Myriad Pro"/>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CF478E2F-385A-4BF8-BCFC-6391FBF65C16}" type="datetimeFigureOut">
              <a:rPr lang="en-US" smtClean="0"/>
              <a:t>9/4/2015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24310044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yriad Pro"/>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CF478E2F-385A-4BF8-BCFC-6391FBF65C16}" type="datetimeFigureOut">
              <a:rPr lang="en-US" smtClean="0"/>
              <a:t>9/4/2015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1296401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478E2F-385A-4BF8-BCFC-6391FBF65C16}" type="datetimeFigureOut">
              <a:rPr lang="en-US" smtClean="0"/>
              <a:t>9/4/2015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328340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478E2F-385A-4BF8-BCFC-6391FBF65C16}" type="datetimeFigureOut">
              <a:rPr lang="en-US" smtClean="0"/>
              <a:t>9/4/2015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3451176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478E2F-385A-4BF8-BCFC-6391FBF65C16}" type="datetimeFigureOut">
              <a:rPr lang="en-US" smtClean="0"/>
              <a:t>9/4/2015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E229A0-2E98-44B9-8E75-63D83BE4F686}" type="slidenum">
              <a:rPr lang="en-US" smtClean="0"/>
              <a:t>‹#›</a:t>
            </a:fld>
            <a:endParaRPr lang="en-US"/>
          </a:p>
        </p:txBody>
      </p:sp>
    </p:spTree>
    <p:extLst>
      <p:ext uri="{BB962C8B-B14F-4D97-AF65-F5344CB8AC3E}">
        <p14:creationId xmlns:p14="http://schemas.microsoft.com/office/powerpoint/2010/main" val="1372020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478E2F-385A-4BF8-BCFC-6391FBF65C16}" type="datetimeFigureOut">
              <a:rPr lang="en-US" smtClean="0"/>
              <a:t>9/4/2015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229A0-2E98-44B9-8E75-63D83BE4F686}" type="slidenum">
              <a:rPr lang="en-US" smtClean="0"/>
              <a:t>‹#›</a:t>
            </a:fld>
            <a:endParaRPr lang="en-US"/>
          </a:p>
        </p:txBody>
      </p:sp>
    </p:spTree>
    <p:extLst>
      <p:ext uri="{BB962C8B-B14F-4D97-AF65-F5344CB8AC3E}">
        <p14:creationId xmlns:p14="http://schemas.microsoft.com/office/powerpoint/2010/main" val="20163865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5.jpeg"/><Relationship Id="rId5" Type="http://schemas.openxmlformats.org/officeDocument/2006/relationships/image" Target="../media/image8.png"/><Relationship Id="rId10" Type="http://schemas.openxmlformats.org/officeDocument/2006/relationships/image" Target="../media/image14.jpeg"/><Relationship Id="rId4" Type="http://schemas.openxmlformats.org/officeDocument/2006/relationships/image" Target="../media/image7.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59" b="42643"/>
          <a:stretch/>
        </p:blipFill>
        <p:spPr>
          <a:xfrm>
            <a:off x="-8279" y="3657600"/>
            <a:ext cx="9160558" cy="2468880"/>
          </a:xfrm>
          <a:prstGeom prst="rect">
            <a:avLst/>
          </a:prstGeom>
          <a:ln>
            <a:noFill/>
          </a:ln>
        </p:spPr>
      </p:pic>
      <p:sp>
        <p:nvSpPr>
          <p:cNvPr id="2" name="Title 1"/>
          <p:cNvSpPr>
            <a:spLocks noGrp="1"/>
          </p:cNvSpPr>
          <p:nvPr>
            <p:ph type="ctrTitle"/>
          </p:nvPr>
        </p:nvSpPr>
        <p:spPr>
          <a:xfrm>
            <a:off x="685799" y="1122363"/>
            <a:ext cx="7206917" cy="1659338"/>
          </a:xfrm>
        </p:spPr>
        <p:txBody>
          <a:bodyPr>
            <a:normAutofit/>
          </a:bodyPr>
          <a:lstStyle/>
          <a:p>
            <a:pPr algn="l"/>
            <a:r>
              <a:rPr lang="en-US" sz="7200" b="1" dirty="0" smtClean="0">
                <a:latin typeface="Myriad Pro" panose="020B0503030403020204"/>
              </a:rPr>
              <a:t>I </a:t>
            </a:r>
            <a:r>
              <a:rPr lang="en-US" sz="7200" b="1" dirty="0" smtClean="0">
                <a:solidFill>
                  <a:srgbClr val="FF0000"/>
                </a:solidFill>
                <a:latin typeface="Myriad Pro" panose="020B0503030403020204"/>
              </a:rPr>
              <a:t>♥</a:t>
            </a:r>
            <a:r>
              <a:rPr lang="en-US" sz="7200" b="1" dirty="0" smtClean="0">
                <a:latin typeface="Myriad Pro" panose="020B0503030403020204"/>
              </a:rPr>
              <a:t> Hacker News</a:t>
            </a:r>
            <a:r>
              <a:rPr lang="en-US" sz="8000" b="1" dirty="0" smtClean="0">
                <a:latin typeface="Myriad Pro" panose="020B0503030403020204"/>
              </a:rPr>
              <a:t/>
            </a:r>
            <a:br>
              <a:rPr lang="en-US" sz="8000" b="1" dirty="0" smtClean="0">
                <a:latin typeface="Myriad Pro" panose="020B0503030403020204"/>
              </a:rPr>
            </a:br>
            <a:endParaRPr lang="en-US" sz="2400" dirty="0">
              <a:latin typeface="Myriad Pro" panose="020B0503030403020204"/>
            </a:endParaRPr>
          </a:p>
        </p:txBody>
      </p:sp>
      <p:sp>
        <p:nvSpPr>
          <p:cNvPr id="3" name="Subtitle 2"/>
          <p:cNvSpPr>
            <a:spLocks noGrp="1"/>
          </p:cNvSpPr>
          <p:nvPr>
            <p:ph type="subTitle" idx="1"/>
          </p:nvPr>
        </p:nvSpPr>
        <p:spPr>
          <a:xfrm>
            <a:off x="685800" y="6179419"/>
            <a:ext cx="7851808" cy="503092"/>
          </a:xfrm>
        </p:spPr>
        <p:txBody>
          <a:bodyPr>
            <a:normAutofit/>
          </a:bodyPr>
          <a:lstStyle/>
          <a:p>
            <a:pPr algn="l"/>
            <a:r>
              <a:rPr lang="en-US" b="1" dirty="0" smtClean="0">
                <a:latin typeface="Myriad Pro" panose="020B0503030403020204" pitchFamily="34" charset="0"/>
              </a:rPr>
              <a:t>Titus Barik</a:t>
            </a:r>
            <a:r>
              <a:rPr lang="en-US" dirty="0" smtClean="0">
                <a:latin typeface="Myriad Pro" panose="020B0503030403020204" pitchFamily="34" charset="0"/>
              </a:rPr>
              <a:t>, Brittany Johnson, Emerson Murphy-Hill</a:t>
            </a:r>
            <a:endParaRPr lang="en-US" dirty="0">
              <a:latin typeface="Myriad Pro" panose="020B0503030403020204" pitchFamily="34" charset="0"/>
            </a:endParaRPr>
          </a:p>
        </p:txBody>
      </p:sp>
      <p:pic>
        <p:nvPicPr>
          <p:cNvPr id="4" name="Picture 4" descr="http://upload.wikimedia.org/wikipedia/commons/thumb/0/00/ABB_logo.svg/230px-ABB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97126"/>
            <a:ext cx="1188483" cy="4805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csc.ncsu.edu/news/images/NCSUbrick_CS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3862" y="602159"/>
            <a:ext cx="2009274" cy="4755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nsf.gov/images/logos/nsf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715" y="405835"/>
            <a:ext cx="857976" cy="8631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522996" y="314841"/>
            <a:ext cx="2318064" cy="807522"/>
          </a:xfrm>
          <a:prstGeom prst="rect">
            <a:avLst/>
          </a:prstGeom>
          <a:solidFill>
            <a:schemeClr val="accent1">
              <a:lumMod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onsolas" panose="020B0609020204030204" pitchFamily="49" charset="0"/>
                <a:cs typeface="Consolas" panose="020B0609020204030204" pitchFamily="49" charset="0"/>
              </a:rPr>
              <a:t>@barik</a:t>
            </a:r>
            <a:endParaRPr lang="en-US" sz="3600" dirty="0">
              <a:latin typeface="Consolas" panose="020B0609020204030204" pitchFamily="49" charset="0"/>
              <a:cs typeface="Consolas" panose="020B0609020204030204" pitchFamily="49" charset="0"/>
            </a:endParaRPr>
          </a:p>
        </p:txBody>
      </p:sp>
      <p:pic>
        <p:nvPicPr>
          <p:cNvPr id="8"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9730" y="105670"/>
            <a:ext cx="726532" cy="6649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85799" y="2412369"/>
            <a:ext cx="7360921" cy="830997"/>
          </a:xfrm>
          <a:prstGeom prst="rect">
            <a:avLst/>
          </a:prstGeom>
          <a:noFill/>
        </p:spPr>
        <p:txBody>
          <a:bodyPr wrap="square" rtlCol="0">
            <a:spAutoFit/>
          </a:bodyPr>
          <a:lstStyle/>
          <a:p>
            <a:r>
              <a:rPr lang="en-US" sz="2400" dirty="0">
                <a:latin typeface="Myriad Pro" panose="020B0503030403020204"/>
              </a:rPr>
              <a:t>Expanding Qualitative Research Findings by Analyzing Social News Websites</a:t>
            </a:r>
            <a:endParaRPr lang="en-US" sz="2400" dirty="0"/>
          </a:p>
        </p:txBody>
      </p:sp>
    </p:spTree>
    <p:extLst>
      <p:ext uri="{BB962C8B-B14F-4D97-AF65-F5344CB8AC3E}">
        <p14:creationId xmlns:p14="http://schemas.microsoft.com/office/powerpoint/2010/main" val="1733410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Our new idea is to automatically extract </a:t>
            </a:r>
            <a:r>
              <a:rPr lang="en-US" dirty="0"/>
              <a:t>software developer </a:t>
            </a:r>
            <a:r>
              <a:rPr lang="en-US" dirty="0" smtClean="0"/>
              <a:t>stories from technical, social news websites.</a:t>
            </a:r>
          </a:p>
          <a:p>
            <a:pPr marL="0" indent="0">
              <a:buNone/>
            </a:pPr>
            <a:endParaRPr lang="en-US" b="1" dirty="0" smtClean="0"/>
          </a:p>
          <a:p>
            <a:pPr marL="0" indent="0">
              <a:buNone/>
            </a:pPr>
            <a:r>
              <a:rPr lang="en-US" b="1" dirty="0" smtClean="0"/>
              <a:t>Objective:</a:t>
            </a:r>
            <a:r>
              <a:rPr lang="en-US" dirty="0" smtClean="0"/>
              <a:t> Build tools to allow qualitative researchers to explore these data sets.</a:t>
            </a:r>
          </a:p>
          <a:p>
            <a:pPr marL="0" indent="0">
              <a:buNone/>
            </a:pPr>
            <a:endParaRPr lang="en-US" dirty="0" smtClean="0"/>
          </a:p>
          <a:p>
            <a:pPr marL="0" indent="0">
              <a:buNone/>
            </a:pPr>
            <a:r>
              <a:rPr lang="en-US" b="1" dirty="0" smtClean="0"/>
              <a:t>Objective:</a:t>
            </a:r>
            <a:r>
              <a:rPr lang="en-US" dirty="0" smtClean="0"/>
              <a:t> Provide algorithmic support to assist with these analysis activities.</a:t>
            </a:r>
          </a:p>
        </p:txBody>
      </p:sp>
      <p:sp>
        <p:nvSpPr>
          <p:cNvPr id="4" name="Rectangle 3"/>
          <p:cNvSpPr/>
          <p:nvPr/>
        </p:nvSpPr>
        <p:spPr>
          <a:xfrm>
            <a:off x="6469011" y="533906"/>
            <a:ext cx="2318064" cy="807522"/>
          </a:xfrm>
          <a:prstGeom prst="rect">
            <a:avLst/>
          </a:prstGeom>
          <a:solidFill>
            <a:schemeClr val="accent1">
              <a:lumMod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onsolas" panose="020B0609020204030204" pitchFamily="49" charset="0"/>
                <a:cs typeface="Consolas" panose="020B0609020204030204" pitchFamily="49" charset="0"/>
              </a:rPr>
              <a:t>@barik</a:t>
            </a:r>
            <a:endParaRPr lang="en-US" sz="3600" dirty="0">
              <a:latin typeface="Consolas" panose="020B0609020204030204" pitchFamily="49" charset="0"/>
              <a:cs typeface="Consolas" panose="020B0609020204030204" pitchFamily="49" charset="0"/>
            </a:endParaRPr>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5745" y="324735"/>
            <a:ext cx="726532" cy="664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477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8" name="Picture 10" descr="http://img2.wikia.nocookie.net/__cb20080115232853/marvel_dc/images/0/0a/Star-Spangled_War_Stories_99.jpg"/>
          <p:cNvPicPr>
            <a:picLocks noChangeAspect="1" noChangeArrowheads="1"/>
          </p:cNvPicPr>
          <p:nvPr/>
        </p:nvPicPr>
        <p:blipFill rotWithShape="1">
          <a:blip r:embed="rId3">
            <a:extLst>
              <a:ext uri="{28A0092B-C50C-407E-A947-70E740481C1C}">
                <a14:useLocalDpi xmlns:a14="http://schemas.microsoft.com/office/drawing/2010/main" val="0"/>
              </a:ext>
            </a:extLst>
          </a:blip>
          <a:srcRect l="1000" t="1142" r="1000" b="23867"/>
          <a:stretch/>
        </p:blipFill>
        <p:spPr bwMode="auto">
          <a:xfrm>
            <a:off x="1888434" y="127221"/>
            <a:ext cx="5783965" cy="658368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910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14400" y="1144988"/>
            <a:ext cx="7553739" cy="1200329"/>
          </a:xfrm>
          <a:prstGeom prst="rect">
            <a:avLst/>
          </a:prstGeom>
          <a:solidFill>
            <a:schemeClr val="bg1">
              <a:lumMod val="95000"/>
            </a:schemeClr>
          </a:solidFill>
          <a:ln>
            <a:solidFill>
              <a:schemeClr val="tx1"/>
            </a:solidFill>
          </a:ln>
        </p:spPr>
        <p:txBody>
          <a:bodyPr wrap="square" lIns="274320" tIns="274320" rIns="274320" bIns="274320" rtlCol="0">
            <a:spAutoFit/>
          </a:bodyPr>
          <a:lstStyle/>
          <a:p>
            <a:r>
              <a:rPr lang="en-US" sz="2400" b="1" dirty="0" smtClean="0">
                <a:latin typeface="Myriad Pro"/>
              </a:rPr>
              <a:t>Why don’t developers use static analysis tools?</a:t>
            </a:r>
          </a:p>
          <a:p>
            <a:r>
              <a:rPr lang="en-US" dirty="0" smtClean="0">
                <a:latin typeface="Myriad Pro"/>
              </a:rPr>
              <a:t>(Johnson and colleagues, 2013)</a:t>
            </a:r>
            <a:endParaRPr lang="en-US" dirty="0">
              <a:latin typeface="Myriad Pro"/>
            </a:endParaRPr>
          </a:p>
        </p:txBody>
      </p:sp>
      <p:sp>
        <p:nvSpPr>
          <p:cNvPr id="4" name="TextBox 3"/>
          <p:cNvSpPr txBox="1"/>
          <p:nvPr/>
        </p:nvSpPr>
        <p:spPr>
          <a:xfrm>
            <a:off x="914399" y="2915480"/>
            <a:ext cx="7553739" cy="1200329"/>
          </a:xfrm>
          <a:prstGeom prst="rect">
            <a:avLst/>
          </a:prstGeom>
          <a:solidFill>
            <a:schemeClr val="bg1">
              <a:lumMod val="95000"/>
            </a:schemeClr>
          </a:solidFill>
          <a:ln>
            <a:solidFill>
              <a:schemeClr val="tx1"/>
            </a:solidFill>
          </a:ln>
        </p:spPr>
        <p:txBody>
          <a:bodyPr wrap="square" lIns="274320" tIns="274320" rIns="274320" bIns="274320" rtlCol="0">
            <a:spAutoFit/>
          </a:bodyPr>
          <a:lstStyle/>
          <a:p>
            <a:r>
              <a:rPr lang="en-US" sz="2400" b="1" dirty="0" smtClean="0">
                <a:latin typeface="Myriad Pro"/>
              </a:rPr>
              <a:t>What makes a great software engineer?</a:t>
            </a:r>
          </a:p>
          <a:p>
            <a:r>
              <a:rPr lang="en-US" dirty="0" smtClean="0">
                <a:latin typeface="Myriad Pro"/>
              </a:rPr>
              <a:t>(Li and colleagues, 2015)</a:t>
            </a:r>
            <a:endParaRPr lang="en-US" dirty="0">
              <a:latin typeface="Myriad Pro"/>
            </a:endParaRPr>
          </a:p>
        </p:txBody>
      </p:sp>
      <p:sp>
        <p:nvSpPr>
          <p:cNvPr id="5" name="TextBox 4"/>
          <p:cNvSpPr txBox="1"/>
          <p:nvPr/>
        </p:nvSpPr>
        <p:spPr>
          <a:xfrm>
            <a:off x="914399" y="4685971"/>
            <a:ext cx="7553739" cy="1200329"/>
          </a:xfrm>
          <a:prstGeom prst="rect">
            <a:avLst/>
          </a:prstGeom>
          <a:solidFill>
            <a:schemeClr val="bg1">
              <a:lumMod val="95000"/>
            </a:schemeClr>
          </a:solidFill>
          <a:ln>
            <a:solidFill>
              <a:schemeClr val="tx1"/>
            </a:solidFill>
          </a:ln>
        </p:spPr>
        <p:txBody>
          <a:bodyPr wrap="square" lIns="274320" tIns="274320" rIns="274320" bIns="274320" rtlCol="0">
            <a:spAutoFit/>
          </a:bodyPr>
          <a:lstStyle/>
          <a:p>
            <a:r>
              <a:rPr lang="en-US" sz="2400" b="1" dirty="0" smtClean="0">
                <a:latin typeface="Myriad Pro"/>
              </a:rPr>
              <a:t>What are the practices of agile teams?</a:t>
            </a:r>
          </a:p>
          <a:p>
            <a:r>
              <a:rPr lang="en-US" dirty="0" smtClean="0">
                <a:latin typeface="Myriad Pro"/>
              </a:rPr>
              <a:t>(Hoda and colleagues, 2011)</a:t>
            </a:r>
            <a:endParaRPr lang="en-US" dirty="0">
              <a:latin typeface="Myriad Pro"/>
            </a:endParaRPr>
          </a:p>
        </p:txBody>
      </p:sp>
    </p:spTree>
    <p:extLst>
      <p:ext uri="{BB962C8B-B14F-4D97-AF65-F5344CB8AC3E}">
        <p14:creationId xmlns:p14="http://schemas.microsoft.com/office/powerpoint/2010/main" val="754824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But it’s really, really hard.</a:t>
            </a:r>
            <a:endParaRPr lang="en-US" dirty="0"/>
          </a:p>
        </p:txBody>
      </p:sp>
      <p:sp>
        <p:nvSpPr>
          <p:cNvPr id="9" name="TextBox 8"/>
          <p:cNvSpPr txBox="1"/>
          <p:nvPr/>
        </p:nvSpPr>
        <p:spPr>
          <a:xfrm>
            <a:off x="628650" y="1352135"/>
            <a:ext cx="2294090" cy="338554"/>
          </a:xfrm>
          <a:prstGeom prst="rect">
            <a:avLst/>
          </a:prstGeom>
          <a:noFill/>
        </p:spPr>
        <p:txBody>
          <a:bodyPr wrap="none" rtlCol="0">
            <a:spAutoFit/>
          </a:bodyPr>
          <a:lstStyle/>
          <a:p>
            <a:r>
              <a:rPr lang="en-US" sz="1600" dirty="0" smtClean="0">
                <a:latin typeface="Myriad Pro"/>
              </a:rPr>
              <a:t>(Hove and Anda, 2005)</a:t>
            </a:r>
            <a:endParaRPr lang="en-US" sz="1600" dirty="0">
              <a:latin typeface="Myriad Pro"/>
            </a:endParaRPr>
          </a:p>
        </p:txBody>
      </p:sp>
      <p:sp>
        <p:nvSpPr>
          <p:cNvPr id="10" name="AutoShape 4" descr="http://a.dilcdn.com/bl/wp-content/uploads/sites/2/2014/08/howtofly.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386" y="3756440"/>
            <a:ext cx="1116726" cy="1116726"/>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7973" y="3666388"/>
            <a:ext cx="1296830" cy="129683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1217" y="3666388"/>
            <a:ext cx="1425271" cy="1425271"/>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3407" y="3321275"/>
            <a:ext cx="1641943" cy="1641943"/>
          </a:xfrm>
          <a:prstGeom prst="rect">
            <a:avLst/>
          </a:prstGeom>
        </p:spPr>
      </p:pic>
    </p:spTree>
    <p:extLst>
      <p:ext uri="{BB962C8B-B14F-4D97-AF65-F5344CB8AC3E}">
        <p14:creationId xmlns:p14="http://schemas.microsoft.com/office/powerpoint/2010/main" val="88344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6772509" y="3055040"/>
            <a:ext cx="1843737" cy="1942492"/>
            <a:chOff x="6873162" y="3577181"/>
            <a:chExt cx="1843737" cy="1942492"/>
          </a:xfrm>
        </p:grpSpPr>
        <p:sp>
          <p:nvSpPr>
            <p:cNvPr id="33" name="Left Brace 32"/>
            <p:cNvSpPr/>
            <p:nvPr/>
          </p:nvSpPr>
          <p:spPr>
            <a:xfrm rot="-5400000">
              <a:off x="7490311" y="2960032"/>
              <a:ext cx="609440" cy="1843737"/>
            </a:xfrm>
            <a:prstGeom prst="leftBrac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pic>
          <p:nvPicPr>
            <p:cNvPr id="34" name="Picture 3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18616" y="4166844"/>
              <a:ext cx="1352829" cy="1352829"/>
            </a:xfrm>
            <a:prstGeom prst="rect">
              <a:avLst/>
            </a:prstGeom>
          </p:spPr>
        </p:pic>
      </p:grpSp>
      <p:sp>
        <p:nvSpPr>
          <p:cNvPr id="4" name="Title 3"/>
          <p:cNvSpPr>
            <a:spLocks noGrp="1"/>
          </p:cNvSpPr>
          <p:nvPr>
            <p:ph type="title"/>
          </p:nvPr>
        </p:nvSpPr>
        <p:spPr/>
        <p:txBody>
          <a:bodyPr/>
          <a:lstStyle/>
          <a:p>
            <a:r>
              <a:rPr lang="en-US" dirty="0" smtClean="0"/>
              <a:t>Our new idea makes it easier.</a:t>
            </a:r>
            <a:endParaRPr lang="en-US" dirty="0"/>
          </a:p>
        </p:txBody>
      </p:sp>
      <p:sp>
        <p:nvSpPr>
          <p:cNvPr id="10" name="AutoShape 4" descr="http://a.dilcdn.com/bl/wp-content/uploads/sites/2/2014/08/howtofly.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30386" y="3756440"/>
            <a:ext cx="1116726" cy="1116726"/>
          </a:xfrm>
          <a:prstGeom prst="rect">
            <a:avLst/>
          </a:prstGeom>
        </p:spPr>
      </p:pic>
      <p:pic>
        <p:nvPicPr>
          <p:cNvPr id="17" name="Picture 1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147973" y="3666388"/>
            <a:ext cx="1296830" cy="1296830"/>
          </a:xfrm>
          <a:prstGeom prst="rect">
            <a:avLst/>
          </a:prstGeom>
        </p:spPr>
      </p:pic>
      <p:pic>
        <p:nvPicPr>
          <p:cNvPr id="18" name="Picture 17"/>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111217" y="3666388"/>
            <a:ext cx="1425271" cy="1425271"/>
          </a:xfrm>
          <a:prstGeom prst="rect">
            <a:avLst/>
          </a:prstGeom>
        </p:spPr>
      </p:pic>
      <p:pic>
        <p:nvPicPr>
          <p:cNvPr id="20" name="Picture 1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873407" y="3321275"/>
            <a:ext cx="1641943" cy="1641943"/>
          </a:xfrm>
          <a:prstGeom prst="rect">
            <a:avLst/>
          </a:prstGeom>
          <a:ln>
            <a:noFill/>
          </a:ln>
        </p:spPr>
      </p:pic>
      <p:sp>
        <p:nvSpPr>
          <p:cNvPr id="21" name="Left Brace 20"/>
          <p:cNvSpPr/>
          <p:nvPr/>
        </p:nvSpPr>
        <p:spPr>
          <a:xfrm rot="-5400000">
            <a:off x="3519132" y="558827"/>
            <a:ext cx="609440" cy="5605682"/>
          </a:xfrm>
          <a:prstGeom prst="leftBrac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grpSp>
        <p:nvGrpSpPr>
          <p:cNvPr id="25" name="Group 24"/>
          <p:cNvGrpSpPr/>
          <p:nvPr/>
        </p:nvGrpSpPr>
        <p:grpSpPr>
          <a:xfrm>
            <a:off x="2036501" y="3894045"/>
            <a:ext cx="3886025" cy="2418452"/>
            <a:chOff x="1920876" y="4395034"/>
            <a:chExt cx="3886025" cy="2418452"/>
          </a:xfrm>
        </p:grpSpPr>
        <p:pic>
          <p:nvPicPr>
            <p:cNvPr id="27" name="Picture 8" descr="http://codecondo.com/wp-content/uploads/2014/04/5-Web-Apps-to-Improve-Your-Hacker-News-Experience.png"/>
            <p:cNvPicPr>
              <a:picLocks noChangeAspect="1" noChangeArrowheads="1"/>
            </p:cNvPicPr>
            <p:nvPr/>
          </p:nvPicPr>
          <p:blipFill rotWithShape="1">
            <a:blip r:embed="rId8">
              <a:extLst>
                <a:ext uri="{28A0092B-C50C-407E-A947-70E740481C1C}">
                  <a14:useLocalDpi xmlns:a14="http://schemas.microsoft.com/office/drawing/2010/main" val="0"/>
                </a:ext>
              </a:extLst>
            </a:blip>
            <a:srcRect l="41198" t="27582" r="41169" b="26816"/>
            <a:stretch/>
          </p:blipFill>
          <p:spPr bwMode="auto">
            <a:xfrm>
              <a:off x="3137795" y="4395034"/>
              <a:ext cx="1113423" cy="11752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3344420" y="5385659"/>
              <a:ext cx="774700" cy="774700"/>
            </a:xfrm>
            <a:prstGeom prst="rect">
              <a:avLst/>
            </a:prstGeom>
          </p:spPr>
        </p:pic>
        <p:sp>
          <p:nvSpPr>
            <p:cNvPr id="29" name="TextBox 28"/>
            <p:cNvSpPr txBox="1"/>
            <p:nvPr/>
          </p:nvSpPr>
          <p:spPr>
            <a:xfrm>
              <a:off x="2637165" y="6290266"/>
              <a:ext cx="2114681" cy="523220"/>
            </a:xfrm>
            <a:prstGeom prst="rect">
              <a:avLst/>
            </a:prstGeom>
            <a:noFill/>
          </p:spPr>
          <p:txBody>
            <a:bodyPr wrap="none" rtlCol="0">
              <a:spAutoFit/>
            </a:bodyPr>
            <a:lstStyle/>
            <a:p>
              <a:r>
                <a:rPr lang="en-US" sz="2800" dirty="0" smtClean="0">
                  <a:latin typeface="Myriad Pro" panose="020B0503030403020204"/>
                </a:rPr>
                <a:t>&gt; 7.5 million</a:t>
              </a:r>
              <a:endParaRPr lang="en-US" sz="2800" dirty="0">
                <a:latin typeface="Myriad Pro" panose="020B0503030403020204"/>
              </a:endParaRPr>
            </a:p>
          </p:txBody>
        </p:sp>
        <p:pic>
          <p:nvPicPr>
            <p:cNvPr id="30" name="Picture 10" descr="http://tse3.mm.bing.net/th?id=OIP.Ma789c3cbf0aee364c5cea0fdfe40b487H0&amp;pid=15.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34420" y="4395034"/>
              <a:ext cx="1172481" cy="11724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1" name="Picture 12" descr="http://tse4.mm.bing.net/th?id=JN.gkshzssBsRMhK0VnECdF0g&amp;pid=15.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20876" y="4401297"/>
              <a:ext cx="833717" cy="11599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270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2.22222E-6 3.33333E-6 L -2.22222E-6 -0.25 " pathEditMode="relative" rAng="0" ptsTypes="AA">
                                      <p:cBhvr>
                                        <p:cTn id="6" dur="2000" fill="hold"/>
                                        <p:tgtEl>
                                          <p:spTgt spid="16"/>
                                        </p:tgtEl>
                                        <p:attrNameLst>
                                          <p:attrName>ppt_x</p:attrName>
                                          <p:attrName>ppt_y</p:attrName>
                                        </p:attrNameLst>
                                      </p:cBhvr>
                                      <p:rCtr x="0" y="-12500"/>
                                    </p:animMotion>
                                  </p:childTnLst>
                                </p:cTn>
                              </p:par>
                              <p:par>
                                <p:cTn id="7" presetID="64" presetClass="path" presetSubtype="0" accel="50000" decel="50000" fill="hold" nodeType="withEffect">
                                  <p:stCondLst>
                                    <p:cond delay="0"/>
                                  </p:stCondLst>
                                  <p:childTnLst>
                                    <p:animMotion origin="layout" path="M -4.16667E-6 3.33333E-6 L -4.16667E-6 -0.25 " pathEditMode="relative" rAng="0" ptsTypes="AA">
                                      <p:cBhvr>
                                        <p:cTn id="8" dur="2000" fill="hold"/>
                                        <p:tgtEl>
                                          <p:spTgt spid="17"/>
                                        </p:tgtEl>
                                        <p:attrNameLst>
                                          <p:attrName>ppt_x</p:attrName>
                                          <p:attrName>ppt_y</p:attrName>
                                        </p:attrNameLst>
                                      </p:cBhvr>
                                      <p:rCtr x="0" y="-12500"/>
                                    </p:animMotion>
                                  </p:childTnLst>
                                </p:cTn>
                              </p:par>
                              <p:par>
                                <p:cTn id="9" presetID="64" presetClass="path" presetSubtype="0" accel="50000" decel="50000" fill="hold" nodeType="withEffect">
                                  <p:stCondLst>
                                    <p:cond delay="0"/>
                                  </p:stCondLst>
                                  <p:childTnLst>
                                    <p:animMotion origin="layout" path="M 8.33333E-7 4.07407E-6 L 8.33333E-7 -0.25 " pathEditMode="relative" rAng="0" ptsTypes="AA">
                                      <p:cBhvr>
                                        <p:cTn id="10" dur="2000" fill="hold"/>
                                        <p:tgtEl>
                                          <p:spTgt spid="18"/>
                                        </p:tgtEl>
                                        <p:attrNameLst>
                                          <p:attrName>ppt_x</p:attrName>
                                          <p:attrName>ppt_y</p:attrName>
                                        </p:attrNameLst>
                                      </p:cBhvr>
                                      <p:rCtr x="0" y="-12500"/>
                                    </p:animMotion>
                                  </p:childTnLst>
                                </p:cTn>
                              </p:par>
                              <p:par>
                                <p:cTn id="11" presetID="64" presetClass="path" presetSubtype="0" accel="50000" decel="50000" fill="hold" nodeType="withEffect">
                                  <p:stCondLst>
                                    <p:cond delay="0"/>
                                  </p:stCondLst>
                                  <p:childTnLst>
                                    <p:animMotion origin="layout" path="M -3.05556E-6 4.81481E-6 L -3.05556E-6 -0.25 " pathEditMode="relative" rAng="0" ptsTypes="AA">
                                      <p:cBhvr>
                                        <p:cTn id="12" dur="2000" fill="hold"/>
                                        <p:tgtEl>
                                          <p:spTgt spid="20"/>
                                        </p:tgtEl>
                                        <p:attrNameLst>
                                          <p:attrName>ppt_x</p:attrName>
                                          <p:attrName>ppt_y</p:attrName>
                                        </p:attrNameLst>
                                      </p:cBhvr>
                                      <p:rCtr x="0" y="-1250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046" y="881505"/>
            <a:ext cx="7869963" cy="3714297"/>
          </a:xfrm>
          <a:prstGeom prst="rect">
            <a:avLst/>
          </a:prstGeom>
          <a:ln w="28575">
            <a:solidFill>
              <a:schemeClr val="tx1"/>
            </a:solidFill>
          </a:ln>
        </p:spPr>
      </p:pic>
      <p:pic>
        <p:nvPicPr>
          <p:cNvPr id="4" name="Picture 3"/>
          <p:cNvPicPr>
            <a:picLocks noChangeAspect="1"/>
          </p:cNvPicPr>
          <p:nvPr/>
        </p:nvPicPr>
        <p:blipFill rotWithShape="1">
          <a:blip r:embed="rId4"/>
          <a:srcRect l="8852" t="20188" r="10630" b="1047"/>
          <a:stretch/>
        </p:blipFill>
        <p:spPr>
          <a:xfrm>
            <a:off x="3686570" y="1907390"/>
            <a:ext cx="4415810" cy="4145238"/>
          </a:xfrm>
          <a:prstGeom prst="rect">
            <a:avLst/>
          </a:prstGeom>
          <a:ln w="38100">
            <a:solidFill>
              <a:schemeClr val="tx1"/>
            </a:solidFill>
          </a:ln>
        </p:spPr>
      </p:pic>
      <p:pic>
        <p:nvPicPr>
          <p:cNvPr id="5" name="Picture 8" descr="http://codecondo.com/wp-content/uploads/2014/04/5-Web-Apps-to-Improve-Your-Hacker-News-Experience.png"/>
          <p:cNvPicPr>
            <a:picLocks noChangeAspect="1" noChangeArrowheads="1"/>
          </p:cNvPicPr>
          <p:nvPr/>
        </p:nvPicPr>
        <p:blipFill rotWithShape="1">
          <a:blip r:embed="rId5">
            <a:extLst>
              <a:ext uri="{28A0092B-C50C-407E-A947-70E740481C1C}">
                <a14:useLocalDpi xmlns:a14="http://schemas.microsoft.com/office/drawing/2010/main" val="0"/>
              </a:ext>
            </a:extLst>
          </a:blip>
          <a:srcRect l="41198" t="27582" r="41169" b="26816"/>
          <a:stretch/>
        </p:blipFill>
        <p:spPr bwMode="auto">
          <a:xfrm>
            <a:off x="701046" y="4877349"/>
            <a:ext cx="1113423" cy="117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Replication</a:t>
            </a:r>
            <a:r>
              <a:rPr lang="en-US" sz="3600" dirty="0" smtClean="0"/>
              <a:t>: Why </a:t>
            </a:r>
            <a:r>
              <a:rPr lang="en-US" sz="3600" dirty="0"/>
              <a:t>don’t developers use static analysis tools?</a:t>
            </a:r>
          </a:p>
        </p:txBody>
      </p:sp>
      <p:sp>
        <p:nvSpPr>
          <p:cNvPr id="4" name="Text Placeholder 3"/>
          <p:cNvSpPr>
            <a:spLocks noGrp="1"/>
          </p:cNvSpPr>
          <p:nvPr>
            <p:ph type="body" idx="1"/>
          </p:nvPr>
        </p:nvSpPr>
        <p:spPr>
          <a:xfrm>
            <a:off x="1010652" y="2037428"/>
            <a:ext cx="3487529" cy="823912"/>
          </a:xfrm>
        </p:spPr>
        <p:txBody>
          <a:bodyPr/>
          <a:lstStyle/>
          <a:p>
            <a:r>
              <a:rPr lang="en-US" dirty="0" smtClean="0"/>
              <a:t>Original Study</a:t>
            </a:r>
            <a:endParaRPr lang="en-US" dirty="0"/>
          </a:p>
        </p:txBody>
      </p:sp>
      <p:sp>
        <p:nvSpPr>
          <p:cNvPr id="5" name="Content Placeholder 4"/>
          <p:cNvSpPr>
            <a:spLocks noGrp="1"/>
          </p:cNvSpPr>
          <p:nvPr>
            <p:ph sz="half" idx="2"/>
          </p:nvPr>
        </p:nvSpPr>
        <p:spPr>
          <a:xfrm>
            <a:off x="1252268" y="2926079"/>
            <a:ext cx="3245913" cy="3263583"/>
          </a:xfrm>
        </p:spPr>
        <p:txBody>
          <a:bodyPr>
            <a:normAutofit/>
          </a:bodyPr>
          <a:lstStyle/>
          <a:p>
            <a:pPr marL="457200" lvl="1" indent="0">
              <a:buNone/>
            </a:pPr>
            <a:r>
              <a:rPr lang="en-US" sz="2200" i="1" dirty="0" smtClean="0"/>
              <a:t>Tool Output</a:t>
            </a:r>
          </a:p>
          <a:p>
            <a:pPr marL="457200" lvl="1" indent="0">
              <a:buNone/>
            </a:pPr>
            <a:r>
              <a:rPr lang="en-US" sz="2200" i="1" dirty="0" smtClean="0"/>
              <a:t>Collaboration</a:t>
            </a:r>
          </a:p>
          <a:p>
            <a:pPr marL="457200" lvl="1" indent="0">
              <a:buNone/>
            </a:pPr>
            <a:r>
              <a:rPr lang="en-US" sz="2200" i="1" dirty="0" smtClean="0"/>
              <a:t>Customization</a:t>
            </a:r>
            <a:endParaRPr lang="en-US" sz="2200" i="1" dirty="0"/>
          </a:p>
        </p:txBody>
      </p:sp>
      <p:sp>
        <p:nvSpPr>
          <p:cNvPr id="6" name="Text Placeholder 5"/>
          <p:cNvSpPr>
            <a:spLocks noGrp="1"/>
          </p:cNvSpPr>
          <p:nvPr>
            <p:ph type="body" sz="quarter" idx="3"/>
          </p:nvPr>
        </p:nvSpPr>
        <p:spPr>
          <a:xfrm>
            <a:off x="4629149" y="2037429"/>
            <a:ext cx="3887391" cy="823912"/>
          </a:xfrm>
        </p:spPr>
        <p:txBody>
          <a:bodyPr/>
          <a:lstStyle/>
          <a:p>
            <a:r>
              <a:rPr lang="en-US" dirty="0" smtClean="0"/>
              <a:t>Hacker News Study</a:t>
            </a:r>
            <a:endParaRPr lang="en-US" dirty="0"/>
          </a:p>
        </p:txBody>
      </p:sp>
      <p:sp>
        <p:nvSpPr>
          <p:cNvPr id="7" name="Content Placeholder 6"/>
          <p:cNvSpPr>
            <a:spLocks noGrp="1"/>
          </p:cNvSpPr>
          <p:nvPr>
            <p:ph sz="quarter" idx="4"/>
          </p:nvPr>
        </p:nvSpPr>
        <p:spPr>
          <a:xfrm>
            <a:off x="4629150" y="2926079"/>
            <a:ext cx="3887391" cy="3263584"/>
          </a:xfrm>
        </p:spPr>
        <p:txBody>
          <a:bodyPr>
            <a:noAutofit/>
          </a:bodyPr>
          <a:lstStyle/>
          <a:p>
            <a:pPr marL="457200" lvl="1" indent="0">
              <a:buNone/>
            </a:pPr>
            <a:r>
              <a:rPr lang="en-US" sz="2200" i="1" dirty="0"/>
              <a:t>Tool Output</a:t>
            </a:r>
          </a:p>
          <a:p>
            <a:pPr marL="457200" lvl="1" indent="0">
              <a:buNone/>
            </a:pPr>
            <a:r>
              <a:rPr lang="en-US" sz="2200" i="1" dirty="0"/>
              <a:t>Collaboration</a:t>
            </a:r>
          </a:p>
          <a:p>
            <a:pPr marL="457200" lvl="1" indent="0">
              <a:buNone/>
            </a:pPr>
            <a:r>
              <a:rPr lang="en-US" sz="2200" i="1" dirty="0" smtClean="0"/>
              <a:t>Customization</a:t>
            </a:r>
            <a:endParaRPr lang="en-US" sz="2200" dirty="0"/>
          </a:p>
          <a:p>
            <a:pPr marL="457200" lvl="1" indent="0">
              <a:buNone/>
            </a:pPr>
            <a:r>
              <a:rPr lang="en-US" sz="2200" dirty="0" smtClean="0"/>
              <a:t>Awareness</a:t>
            </a:r>
          </a:p>
          <a:p>
            <a:pPr marL="457200" lvl="1" indent="0">
              <a:buNone/>
            </a:pPr>
            <a:r>
              <a:rPr lang="en-US" sz="2200" dirty="0" smtClean="0"/>
              <a:t>Cost</a:t>
            </a:r>
          </a:p>
          <a:p>
            <a:pPr marL="457200" lvl="1" indent="0">
              <a:buNone/>
            </a:pPr>
            <a:r>
              <a:rPr lang="en-US" sz="2200" dirty="0" smtClean="0"/>
              <a:t>Ego</a:t>
            </a:r>
          </a:p>
          <a:p>
            <a:pPr marL="457200" lvl="1" indent="0">
              <a:buNone/>
            </a:pPr>
            <a:r>
              <a:rPr lang="en-US" sz="2200" dirty="0" smtClean="0"/>
              <a:t>Management</a:t>
            </a:r>
          </a:p>
          <a:p>
            <a:pPr marL="457200" lvl="1" indent="0">
              <a:buNone/>
            </a:pPr>
            <a:r>
              <a:rPr lang="en-US" sz="2200" dirty="0" smtClean="0"/>
              <a:t>Maintenance</a:t>
            </a:r>
          </a:p>
          <a:p>
            <a:pPr marL="457200" lvl="1" indent="0">
              <a:buNone/>
            </a:pPr>
            <a:r>
              <a:rPr lang="en-US" sz="2200" dirty="0" smtClean="0"/>
              <a:t>Performance</a:t>
            </a:r>
          </a:p>
          <a:p>
            <a:pPr marL="457200" lvl="1" indent="0">
              <a:buNone/>
            </a:pPr>
            <a:r>
              <a:rPr lang="en-US" sz="2200" dirty="0" smtClean="0"/>
              <a:t>Security</a:t>
            </a:r>
            <a:endParaRPr lang="en-US" sz="2200" dirty="0"/>
          </a:p>
        </p:txBody>
      </p:sp>
      <p:pic>
        <p:nvPicPr>
          <p:cNvPr id="9" name="Picture 8"/>
          <p:cNvPicPr>
            <a:picLocks noChangeAspect="1"/>
          </p:cNvPicPr>
          <p:nvPr/>
        </p:nvPicPr>
        <p:blipFill rotWithShape="1">
          <a:blip r:embed="rId3"/>
          <a:srcRect t="-4" b="75343"/>
          <a:stretch/>
        </p:blipFill>
        <p:spPr>
          <a:xfrm>
            <a:off x="751691" y="1690689"/>
            <a:ext cx="5825526" cy="551286"/>
          </a:xfrm>
          <a:prstGeom prst="rect">
            <a:avLst/>
          </a:prstGeom>
          <a:ln w="28575">
            <a:solidFill>
              <a:schemeClr val="tx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841" y="2861340"/>
            <a:ext cx="1001154" cy="1001152"/>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1489" y="2794256"/>
            <a:ext cx="1135320" cy="1135320"/>
          </a:xfrm>
          <a:prstGeom prst="rect">
            <a:avLst/>
          </a:prstGeom>
        </p:spPr>
      </p:pic>
    </p:spTree>
    <p:extLst>
      <p:ext uri="{BB962C8B-B14F-4D97-AF65-F5344CB8AC3E}">
        <p14:creationId xmlns:p14="http://schemas.microsoft.com/office/powerpoint/2010/main" val="3702207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14400" y="2321781"/>
            <a:ext cx="7553739" cy="2277547"/>
          </a:xfrm>
          <a:prstGeom prst="rect">
            <a:avLst/>
          </a:prstGeom>
          <a:solidFill>
            <a:schemeClr val="bg1">
              <a:lumMod val="95000"/>
            </a:schemeClr>
          </a:solidFill>
          <a:ln>
            <a:solidFill>
              <a:schemeClr val="tx1"/>
            </a:solidFill>
          </a:ln>
        </p:spPr>
        <p:txBody>
          <a:bodyPr wrap="square" lIns="274320" tIns="274320" rIns="274320" bIns="274320" rtlCol="0">
            <a:spAutoFit/>
          </a:bodyPr>
          <a:lstStyle/>
          <a:p>
            <a:r>
              <a:rPr lang="en-US" sz="2800" dirty="0" smtClean="0">
                <a:latin typeface="Myriad Pro"/>
              </a:rPr>
              <a:t>“</a:t>
            </a:r>
            <a:r>
              <a:rPr lang="en-US" sz="2800" dirty="0">
                <a:latin typeface="Myriad Pro"/>
              </a:rPr>
              <a:t>Pretty much </a:t>
            </a:r>
            <a:r>
              <a:rPr lang="en-US" sz="2800" b="1" dirty="0">
                <a:latin typeface="Myriad Pro"/>
              </a:rPr>
              <a:t>SonarQube</a:t>
            </a:r>
            <a:r>
              <a:rPr lang="en-US" sz="2800" dirty="0">
                <a:latin typeface="Myriad Pro"/>
              </a:rPr>
              <a:t> is the only tool I have found and it's somewhat</a:t>
            </a:r>
            <a:r>
              <a:rPr lang="en-US" sz="2800" b="1" dirty="0">
                <a:latin typeface="Myriad Pro"/>
              </a:rPr>
              <a:t> annoying</a:t>
            </a:r>
            <a:r>
              <a:rPr lang="en-US" sz="2800" dirty="0">
                <a:latin typeface="Myriad Pro"/>
              </a:rPr>
              <a:t> as a few plugins are </a:t>
            </a:r>
            <a:r>
              <a:rPr lang="en-US" sz="2800" b="1" dirty="0">
                <a:latin typeface="Myriad Pro"/>
              </a:rPr>
              <a:t>commercial</a:t>
            </a:r>
            <a:r>
              <a:rPr lang="en-US" sz="2800" dirty="0">
                <a:latin typeface="Myriad Pro"/>
              </a:rPr>
              <a:t> and </a:t>
            </a:r>
            <a:r>
              <a:rPr lang="en-US" sz="2800" b="1" dirty="0">
                <a:latin typeface="Myriad Pro"/>
              </a:rPr>
              <a:t>very expensive</a:t>
            </a:r>
            <a:r>
              <a:rPr lang="en-US" sz="2800" dirty="0">
                <a:latin typeface="Myriad Pro"/>
              </a:rPr>
              <a:t>.” (HN 8568574)</a:t>
            </a:r>
          </a:p>
        </p:txBody>
      </p:sp>
      <p:pic>
        <p:nvPicPr>
          <p:cNvPr id="9" name="Picture 8"/>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93703" y="4482687"/>
            <a:ext cx="795130" cy="795130"/>
          </a:xfrm>
          <a:prstGeom prst="rect">
            <a:avLst/>
          </a:prstGeom>
          <a:solidFill>
            <a:schemeClr val="bg1"/>
          </a:solidFill>
          <a:ln w="12700">
            <a:solidFill>
              <a:schemeClr val="tx1"/>
            </a:solidFill>
          </a:ln>
        </p:spPr>
      </p:pic>
      <p:pic>
        <p:nvPicPr>
          <p:cNvPr id="10" name="Picture 8" descr="http://codecondo.com/wp-content/uploads/2014/04/5-Web-Apps-to-Improve-Your-Hacker-News-Experience.png"/>
          <p:cNvPicPr>
            <a:picLocks noChangeAspect="1" noChangeArrowheads="1"/>
          </p:cNvPicPr>
          <p:nvPr/>
        </p:nvPicPr>
        <p:blipFill rotWithShape="1">
          <a:blip r:embed="rId4">
            <a:extLst>
              <a:ext uri="{28A0092B-C50C-407E-A947-70E740481C1C}">
                <a14:useLocalDpi xmlns:a14="http://schemas.microsoft.com/office/drawing/2010/main" val="0"/>
              </a:ext>
            </a:extLst>
          </a:blip>
          <a:srcRect l="41198" t="27582" r="41169" b="26816"/>
          <a:stretch/>
        </p:blipFill>
        <p:spPr bwMode="auto">
          <a:xfrm>
            <a:off x="4134557" y="865578"/>
            <a:ext cx="1113423" cy="117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45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a:t>
            </a:r>
            <a:endParaRPr lang="en-US" dirty="0"/>
          </a:p>
        </p:txBody>
      </p:sp>
      <p:sp>
        <p:nvSpPr>
          <p:cNvPr id="7" name="Content Placeholder 6"/>
          <p:cNvSpPr>
            <a:spLocks noGrp="1"/>
          </p:cNvSpPr>
          <p:nvPr>
            <p:ph idx="1"/>
          </p:nvPr>
        </p:nvSpPr>
        <p:spPr>
          <a:xfrm>
            <a:off x="1925053" y="1690689"/>
            <a:ext cx="6590296" cy="4486274"/>
          </a:xfrm>
        </p:spPr>
        <p:txBody>
          <a:bodyPr>
            <a:normAutofit lnSpcReduction="10000"/>
          </a:bodyPr>
          <a:lstStyle/>
          <a:p>
            <a:pPr marL="457200" lvl="1" indent="0">
              <a:buNone/>
            </a:pPr>
            <a:r>
              <a:rPr lang="en-US" b="1" dirty="0" smtClean="0"/>
              <a:t>Phase 0</a:t>
            </a:r>
            <a:r>
              <a:rPr lang="en-US" dirty="0" smtClean="0"/>
              <a:t>: Provide a graph dataset of HN.</a:t>
            </a:r>
          </a:p>
          <a:p>
            <a:pPr marL="0" indent="0">
              <a:buNone/>
            </a:pPr>
            <a:endParaRPr lang="en-US" b="1" dirty="0" smtClean="0"/>
          </a:p>
          <a:p>
            <a:pPr marL="457200" lvl="1" indent="0">
              <a:buNone/>
            </a:pPr>
            <a:r>
              <a:rPr lang="en-US" b="1" dirty="0" smtClean="0"/>
              <a:t>Phase 1</a:t>
            </a:r>
            <a:r>
              <a:rPr lang="en-US" dirty="0" smtClean="0"/>
              <a:t>: Establish utility of HN for answering software engineering research questions.</a:t>
            </a:r>
          </a:p>
          <a:p>
            <a:pPr marL="0" indent="0">
              <a:buNone/>
            </a:pPr>
            <a:endParaRPr lang="en-US" dirty="0" smtClean="0"/>
          </a:p>
          <a:p>
            <a:pPr marL="457200" lvl="1" indent="0">
              <a:buNone/>
            </a:pPr>
            <a:r>
              <a:rPr lang="en-US" b="1" dirty="0" smtClean="0"/>
              <a:t>Phase 2: </a:t>
            </a:r>
            <a:r>
              <a:rPr lang="en-US" dirty="0" smtClean="0"/>
              <a:t>Build exploratory tools that enable researchers to interact with social news data sets.</a:t>
            </a:r>
          </a:p>
          <a:p>
            <a:pPr marL="0" indent="0">
              <a:buNone/>
            </a:pPr>
            <a:endParaRPr lang="en-US" dirty="0"/>
          </a:p>
          <a:p>
            <a:pPr marL="457200" lvl="1" indent="0">
              <a:buNone/>
            </a:pPr>
            <a:r>
              <a:rPr lang="en-US" b="1" dirty="0" smtClean="0"/>
              <a:t>Phase 3: </a:t>
            </a:r>
            <a:r>
              <a:rPr lang="en-US" dirty="0" smtClean="0"/>
              <a:t>Explore domains such as KDD, NLP, and human topic analysis to provide automation for these tools.</a:t>
            </a:r>
          </a:p>
        </p:txBody>
      </p:sp>
      <p:pic>
        <p:nvPicPr>
          <p:cNvPr id="1026" name="Picture 2" descr="http://dev.assets.neo4j.com.s3.amazonaws.com/wp-content/uploads/neo4j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027" y="1613869"/>
            <a:ext cx="1475790" cy="5903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28228" y="2375520"/>
            <a:ext cx="935324" cy="935324"/>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245" y="3601376"/>
            <a:ext cx="955307" cy="955307"/>
          </a:xfrm>
          <a:prstGeom prst="rect">
            <a:avLst/>
          </a:prstGeom>
        </p:spPr>
      </p:pic>
      <p:pic>
        <p:nvPicPr>
          <p:cNvPr id="6" name="Picture 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8987" y="4847216"/>
            <a:ext cx="1118937" cy="1118937"/>
          </a:xfrm>
          <a:prstGeom prst="rect">
            <a:avLst/>
          </a:prstGeom>
        </p:spPr>
      </p:pic>
    </p:spTree>
    <p:extLst>
      <p:ext uri="{BB962C8B-B14F-4D97-AF65-F5344CB8AC3E}">
        <p14:creationId xmlns:p14="http://schemas.microsoft.com/office/powerpoint/2010/main" val="1784569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1136</TotalTime>
  <Words>700</Words>
  <Application>Microsoft Office PowerPoint</Application>
  <PresentationFormat>On-screen Show (4:3)</PresentationFormat>
  <Paragraphs>81</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Consolas</vt:lpstr>
      <vt:lpstr>Myriad Pro</vt:lpstr>
      <vt:lpstr>Wingdings</vt:lpstr>
      <vt:lpstr>Office Theme</vt:lpstr>
      <vt:lpstr>I ♥ Hacker News </vt:lpstr>
      <vt:lpstr>PowerPoint Presentation</vt:lpstr>
      <vt:lpstr>PowerPoint Presentation</vt:lpstr>
      <vt:lpstr>But it’s really, really hard.</vt:lpstr>
      <vt:lpstr>Our new idea makes it easier.</vt:lpstr>
      <vt:lpstr>PowerPoint Presentation</vt:lpstr>
      <vt:lpstr>Replication: Why don’t developers use static analysis tools?</vt:lpstr>
      <vt:lpstr>PowerPoint Presentation</vt:lpstr>
      <vt:lpstr>Vision</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Titus Barik</dc:creator>
  <cp:lastModifiedBy>Titus Barik</cp:lastModifiedBy>
  <cp:revision>329</cp:revision>
  <dcterms:created xsi:type="dcterms:W3CDTF">2015-08-22T16:21:50Z</dcterms:created>
  <dcterms:modified xsi:type="dcterms:W3CDTF">2015-09-04T02:22:46Z</dcterms:modified>
</cp:coreProperties>
</file>